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04" autoAdjust="0"/>
    <p:restoredTop sz="94660"/>
  </p:normalViewPr>
  <p:slideViewPr>
    <p:cSldViewPr snapToGrid="0">
      <p:cViewPr varScale="1">
        <p:scale>
          <a:sx n="88" d="100"/>
          <a:sy n="88" d="100"/>
        </p:scale>
        <p:origin x="216" y="3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0FD85-1186-4EBF-8572-ED361DA09CC1}" type="datetimeFigureOut">
              <a:rPr lang="en-US" smtClean="0"/>
              <a:t>11/24/16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A49EC-4B65-4A1E-BD55-C60F3DC1CD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467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0FD85-1186-4EBF-8572-ED361DA09CC1}" type="datetimeFigureOut">
              <a:rPr lang="en-US" smtClean="0"/>
              <a:t>11/24/16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A49EC-4B65-4A1E-BD55-C60F3DC1CD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07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0FD85-1186-4EBF-8572-ED361DA09CC1}" type="datetimeFigureOut">
              <a:rPr lang="en-US" smtClean="0"/>
              <a:t>11/24/16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A49EC-4B65-4A1E-BD55-C60F3DC1CD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809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0FD85-1186-4EBF-8572-ED361DA09CC1}" type="datetimeFigureOut">
              <a:rPr lang="en-US" smtClean="0"/>
              <a:t>11/24/16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A49EC-4B65-4A1E-BD55-C60F3DC1CD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206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0FD85-1186-4EBF-8572-ED361DA09CC1}" type="datetimeFigureOut">
              <a:rPr lang="en-US" smtClean="0"/>
              <a:t>11/24/16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A49EC-4B65-4A1E-BD55-C60F3DC1CD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187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0FD85-1186-4EBF-8572-ED361DA09CC1}" type="datetimeFigureOut">
              <a:rPr lang="en-US" smtClean="0"/>
              <a:t>11/24/16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A49EC-4B65-4A1E-BD55-C60F3DC1CD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86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0FD85-1186-4EBF-8572-ED361DA09CC1}" type="datetimeFigureOut">
              <a:rPr lang="en-US" smtClean="0"/>
              <a:t>11/24/16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A49EC-4B65-4A1E-BD55-C60F3DC1CD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706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0FD85-1186-4EBF-8572-ED361DA09CC1}" type="datetimeFigureOut">
              <a:rPr lang="en-US" smtClean="0"/>
              <a:t>11/24/16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A49EC-4B65-4A1E-BD55-C60F3DC1CD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301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0FD85-1186-4EBF-8572-ED361DA09CC1}" type="datetimeFigureOut">
              <a:rPr lang="en-US" smtClean="0"/>
              <a:t>11/24/16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A49EC-4B65-4A1E-BD55-C60F3DC1CD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727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0FD85-1186-4EBF-8572-ED361DA09CC1}" type="datetimeFigureOut">
              <a:rPr lang="en-US" smtClean="0"/>
              <a:t>11/24/16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A49EC-4B65-4A1E-BD55-C60F3DC1CD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139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0FD85-1186-4EBF-8572-ED361DA09CC1}" type="datetimeFigureOut">
              <a:rPr lang="en-US" smtClean="0"/>
              <a:t>11/24/16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A49EC-4B65-4A1E-BD55-C60F3DC1CD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096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90FD85-1186-4EBF-8572-ED361DA09CC1}" type="datetimeFigureOut">
              <a:rPr lang="en-US" smtClean="0"/>
              <a:t>11/24/16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A49EC-4B65-4A1E-BD55-C60F3DC1CD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070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.jpg"/><Relationship Id="rId3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" r="2508"/>
          <a:stretch>
            <a:fillRect/>
          </a:stretch>
        </p:blipFill>
        <p:spPr>
          <a:xfrm>
            <a:off x="170974" y="114300"/>
            <a:ext cx="1977866" cy="150876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4038" y="1548764"/>
            <a:ext cx="5396188" cy="1184523"/>
          </a:xfrm>
        </p:spPr>
        <p:txBody>
          <a:bodyPr>
            <a:normAutofit/>
          </a:bodyPr>
          <a:lstStyle/>
          <a:p>
            <a:r>
              <a:rPr lang="es-ES_tradnl" dirty="0" smtClean="0">
                <a:solidFill>
                  <a:srgbClr val="FF0000"/>
                </a:solidFill>
              </a:rPr>
              <a:t>Excelente Oportunidad !!</a:t>
            </a:r>
            <a:endParaRPr lang="es-ES_tradnl" dirty="0" smtClean="0"/>
          </a:p>
          <a:p>
            <a:r>
              <a:rPr lang="en-US" dirty="0" smtClean="0">
                <a:solidFill>
                  <a:schemeClr val="accent2"/>
                </a:solidFill>
              </a:rPr>
              <a:t>CA Service Management – Service Desk Management….</a:t>
            </a:r>
            <a:endParaRPr lang="en-US" dirty="0"/>
          </a:p>
          <a:p>
            <a:r>
              <a:rPr lang="es-ES_tradnl" b="1" dirty="0" smtClean="0"/>
              <a:t>La Mejor Oferta al Mejor Precio……</a:t>
            </a:r>
            <a:endParaRPr lang="es-ES_tradnl" b="1" dirty="0"/>
          </a:p>
        </p:txBody>
      </p:sp>
      <p:pic>
        <p:nvPicPr>
          <p:cNvPr id="2050" name="Picture 10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581" y="478363"/>
            <a:ext cx="3566160" cy="925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554038" y="2724269"/>
            <a:ext cx="4949190" cy="39090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665912" y="1972752"/>
            <a:ext cx="4972050" cy="4560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" r="2508"/>
          <a:stretch>
            <a:fillRect/>
          </a:stretch>
        </p:blipFill>
        <p:spPr>
          <a:xfrm>
            <a:off x="315543" y="54519"/>
            <a:ext cx="1977866" cy="150876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11827" y="2724269"/>
            <a:ext cx="4691401" cy="380905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es-ES_tradnl" kern="1200" dirty="0">
                <a:solidFill>
                  <a:srgbClr val="000000"/>
                </a:solidFill>
                <a:effectLst/>
                <a:latin typeface="Calibri" charset="0"/>
                <a:ea typeface="Times New Roman" charset="0"/>
                <a:cs typeface="Times New Roman" charset="0"/>
              </a:rPr>
              <a:t>Mejore la calidad del servicio a sus clientes con una herramienta de clase mundial que le permitirá:</a:t>
            </a:r>
            <a:endParaRPr lang="en-US" sz="1400" dirty="0">
              <a:effectLst/>
              <a:latin typeface="Times New Roman" charset="0"/>
              <a:ea typeface="Times New Roman" charset="0"/>
            </a:endParaRPr>
          </a:p>
          <a:p>
            <a:pPr marL="342900" lvl="0" indent="-342900">
              <a:spcAft>
                <a:spcPts val="0"/>
              </a:spcAft>
              <a:buFont typeface="Times New Roman" charset="0"/>
              <a:buChar char="-"/>
              <a:tabLst>
                <a:tab pos="457200" algn="l"/>
              </a:tabLst>
            </a:pPr>
            <a:r>
              <a:rPr lang="es-ES_tradnl" kern="1200" dirty="0">
                <a:solidFill>
                  <a:srgbClr val="000000"/>
                </a:solidFill>
                <a:effectLst/>
                <a:latin typeface="Calibri" charset="0"/>
                <a:ea typeface="Times New Roman" charset="0"/>
                <a:cs typeface="Times New Roman" charset="0"/>
              </a:rPr>
              <a:t>Dar seguimiento a las reclamaciones y quejas de sus clientes (internos y externos).</a:t>
            </a:r>
            <a:endParaRPr lang="en-US" sz="1400" dirty="0">
              <a:effectLst/>
              <a:latin typeface="Times New Roman" charset="0"/>
              <a:ea typeface="Times New Roman" charset="0"/>
            </a:endParaRPr>
          </a:p>
          <a:p>
            <a:pPr marL="342900" lvl="0" indent="-342900">
              <a:spcAft>
                <a:spcPts val="0"/>
              </a:spcAft>
              <a:buFont typeface="Times New Roman" charset="0"/>
              <a:buChar char="-"/>
              <a:tabLst>
                <a:tab pos="457200" algn="l"/>
              </a:tabLst>
            </a:pPr>
            <a:r>
              <a:rPr lang="es-ES_tradnl" kern="1200" dirty="0">
                <a:solidFill>
                  <a:srgbClr val="000000"/>
                </a:solidFill>
                <a:effectLst/>
                <a:latin typeface="Calibri" charset="0"/>
                <a:ea typeface="Times New Roman" charset="0"/>
                <a:cs typeface="Times New Roman" charset="0"/>
              </a:rPr>
              <a:t>Dar seguimiento y asegurar la calidad de los servicios con indicadores.</a:t>
            </a:r>
            <a:endParaRPr lang="en-US" sz="1400" dirty="0">
              <a:effectLst/>
              <a:latin typeface="Times New Roman" charset="0"/>
              <a:ea typeface="Times New Roman" charset="0"/>
            </a:endParaRPr>
          </a:p>
          <a:p>
            <a:pPr marL="342900" lvl="0" indent="-342900">
              <a:spcAft>
                <a:spcPts val="0"/>
              </a:spcAft>
              <a:buFont typeface="Times New Roman" charset="0"/>
              <a:buChar char="-"/>
              <a:tabLst>
                <a:tab pos="457200" algn="l"/>
              </a:tabLst>
            </a:pPr>
            <a:r>
              <a:rPr lang="es-ES_tradnl" kern="1200" dirty="0">
                <a:solidFill>
                  <a:srgbClr val="000000"/>
                </a:solidFill>
                <a:effectLst/>
                <a:latin typeface="Calibri" charset="0"/>
                <a:ea typeface="Times New Roman" charset="0"/>
                <a:cs typeface="Times New Roman" charset="0"/>
              </a:rPr>
              <a:t>Garantizar los tiempos en los servicios brindados.</a:t>
            </a:r>
            <a:endParaRPr lang="en-US" sz="1400" dirty="0">
              <a:effectLst/>
              <a:latin typeface="Times New Roman" charset="0"/>
              <a:ea typeface="Times New Roman" charset="0"/>
            </a:endParaRPr>
          </a:p>
          <a:p>
            <a:pPr marL="342900" lvl="0" indent="-342900">
              <a:spcAft>
                <a:spcPts val="0"/>
              </a:spcAft>
              <a:buFont typeface="Times New Roman" charset="0"/>
              <a:buChar char="-"/>
              <a:tabLst>
                <a:tab pos="457200" algn="l"/>
              </a:tabLst>
            </a:pPr>
            <a:r>
              <a:rPr lang="es-ES_tradnl" kern="1200" dirty="0">
                <a:solidFill>
                  <a:srgbClr val="000000"/>
                </a:solidFill>
                <a:effectLst/>
                <a:latin typeface="Calibri" charset="0"/>
                <a:ea typeface="Times New Roman" charset="0"/>
                <a:cs typeface="Times New Roman" charset="0"/>
              </a:rPr>
              <a:t>Manejo de solicitudes de sus clientes.</a:t>
            </a:r>
            <a:endParaRPr lang="en-US" sz="1400" dirty="0">
              <a:effectLst/>
              <a:latin typeface="Times New Roman" charset="0"/>
              <a:ea typeface="Times New Roman" charset="0"/>
            </a:endParaRPr>
          </a:p>
          <a:p>
            <a:pPr marL="342900" lvl="0" indent="-342900">
              <a:spcAft>
                <a:spcPts val="0"/>
              </a:spcAft>
              <a:buFont typeface="Times New Roman" charset="0"/>
              <a:buChar char="-"/>
              <a:tabLst>
                <a:tab pos="457200" algn="l"/>
              </a:tabLst>
            </a:pPr>
            <a:r>
              <a:rPr lang="es-ES_tradnl" kern="1200" dirty="0">
                <a:solidFill>
                  <a:srgbClr val="000000"/>
                </a:solidFill>
                <a:effectLst/>
                <a:latin typeface="Calibri" charset="0"/>
                <a:ea typeface="Times New Roman" charset="0"/>
                <a:cs typeface="Times New Roman" charset="0"/>
              </a:rPr>
              <a:t>Manejo de los tiempos de entregas de sus proveedores.</a:t>
            </a:r>
            <a:endParaRPr lang="en-US" sz="1400" dirty="0">
              <a:effectLst/>
              <a:latin typeface="Times New Roman" charset="0"/>
              <a:ea typeface="Times New Roman" charset="0"/>
            </a:endParaRPr>
          </a:p>
          <a:p>
            <a:pPr marL="342900" lvl="0" indent="-342900">
              <a:spcAft>
                <a:spcPts val="0"/>
              </a:spcAft>
              <a:buFont typeface="Times New Roman" charset="0"/>
              <a:buChar char="-"/>
              <a:tabLst>
                <a:tab pos="457200" algn="l"/>
              </a:tabLst>
            </a:pPr>
            <a:r>
              <a:rPr lang="es-ES_tradnl" kern="1200" dirty="0">
                <a:solidFill>
                  <a:srgbClr val="000000"/>
                </a:solidFill>
                <a:effectLst/>
                <a:latin typeface="Calibri" charset="0"/>
                <a:ea typeface="Times New Roman" charset="0"/>
                <a:cs typeface="Times New Roman" charset="0"/>
              </a:rPr>
              <a:t>Gráficos de indicadores de calidad del servicio.</a:t>
            </a:r>
            <a:endParaRPr lang="en-US" sz="1400" dirty="0">
              <a:effectLst/>
              <a:latin typeface="Times New Roman" charset="0"/>
              <a:ea typeface="Times New Roman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61590" y="2177222"/>
            <a:ext cx="465264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s-ES_tradnl" sz="2000" b="1" kern="1200" dirty="0">
                <a:solidFill>
                  <a:srgbClr val="000000"/>
                </a:solidFill>
                <a:effectLst/>
                <a:latin typeface="Calibri" charset="0"/>
                <a:ea typeface="Times New Roman" charset="0"/>
                <a:cs typeface="Times New Roman" charset="0"/>
              </a:rPr>
              <a:t>LA OFERTA INCLUYE: </a:t>
            </a:r>
            <a:endParaRPr lang="en-US" sz="1600" dirty="0">
              <a:effectLst/>
              <a:latin typeface="Times New Roman" charset="0"/>
              <a:ea typeface="Times New Roman" charset="0"/>
            </a:endParaRPr>
          </a:p>
          <a:p>
            <a:pPr marL="342900" lvl="0" indent="-342900">
              <a:spcAft>
                <a:spcPts val="0"/>
              </a:spcAft>
              <a:buFont typeface="Times New Roman" charset="0"/>
              <a:buChar char="-"/>
              <a:tabLst>
                <a:tab pos="457200" algn="l"/>
              </a:tabLst>
            </a:pPr>
            <a:r>
              <a:rPr lang="es-ES_tradnl" sz="2000" kern="1200" dirty="0">
                <a:solidFill>
                  <a:srgbClr val="000000"/>
                </a:solidFill>
                <a:effectLst/>
                <a:latin typeface="Calibri" charset="0"/>
                <a:ea typeface="Times New Roman" charset="0"/>
                <a:cs typeface="Times New Roman" charset="0"/>
              </a:rPr>
              <a:t>Servicios de instalación y configuración de cinco tipos de solicitudes.</a:t>
            </a:r>
            <a:endParaRPr lang="en-US" sz="1600" dirty="0">
              <a:effectLst/>
              <a:latin typeface="Times New Roman" charset="0"/>
              <a:ea typeface="Times New Roman" charset="0"/>
            </a:endParaRPr>
          </a:p>
          <a:p>
            <a:pPr marL="342900" lvl="0" indent="-342900">
              <a:spcAft>
                <a:spcPts val="0"/>
              </a:spcAft>
              <a:buFont typeface="Times New Roman" charset="0"/>
              <a:buChar char="-"/>
              <a:tabLst>
                <a:tab pos="457200" algn="l"/>
              </a:tabLst>
            </a:pPr>
            <a:r>
              <a:rPr lang="es-ES_tradnl" sz="2000" kern="1200" dirty="0">
                <a:solidFill>
                  <a:srgbClr val="000000"/>
                </a:solidFill>
                <a:effectLst/>
                <a:latin typeface="Calibri" charset="0"/>
                <a:ea typeface="Times New Roman" charset="0"/>
                <a:cs typeface="Times New Roman" charset="0"/>
              </a:rPr>
              <a:t>Licencias y mantenimiento anual.</a:t>
            </a:r>
            <a:endParaRPr lang="en-US" sz="1600" dirty="0">
              <a:effectLst/>
              <a:latin typeface="Times New Roman" charset="0"/>
              <a:ea typeface="Times New Roman" charset="0"/>
            </a:endParaRPr>
          </a:p>
          <a:p>
            <a:pPr marL="342900" lvl="0" indent="-342900">
              <a:spcAft>
                <a:spcPts val="0"/>
              </a:spcAft>
              <a:buFont typeface="Times New Roman" charset="0"/>
              <a:buChar char="-"/>
              <a:tabLst>
                <a:tab pos="457200" algn="l"/>
              </a:tabLst>
            </a:pPr>
            <a:r>
              <a:rPr lang="es-ES_tradnl" sz="2000" kern="1200" dirty="0">
                <a:solidFill>
                  <a:srgbClr val="000000"/>
                </a:solidFill>
                <a:effectLst/>
                <a:latin typeface="Calibri" charset="0"/>
                <a:ea typeface="Times New Roman" charset="0"/>
                <a:cs typeface="Times New Roman" charset="0"/>
              </a:rPr>
              <a:t>Soporte y capacitación.</a:t>
            </a:r>
            <a:endParaRPr lang="en-US" sz="1600" dirty="0">
              <a:effectLst/>
              <a:latin typeface="Times New Roman" charset="0"/>
              <a:ea typeface="Times New Roman" charset="0"/>
            </a:endParaRPr>
          </a:p>
          <a:p>
            <a:pPr marL="342900" lvl="0" indent="-342900">
              <a:spcAft>
                <a:spcPts val="0"/>
              </a:spcAft>
              <a:buFont typeface="Times New Roman" charset="0"/>
              <a:buChar char="-"/>
              <a:tabLst>
                <a:tab pos="457200" algn="l"/>
              </a:tabLst>
            </a:pPr>
            <a:r>
              <a:rPr lang="es-ES_tradnl" sz="2000" kern="1200" dirty="0">
                <a:solidFill>
                  <a:srgbClr val="000000"/>
                </a:solidFill>
                <a:effectLst/>
                <a:latin typeface="Calibri" charset="0"/>
                <a:ea typeface="Times New Roman" charset="0"/>
                <a:cs typeface="Times New Roman" charset="0"/>
              </a:rPr>
              <a:t>Servidores y Base de Datos.</a:t>
            </a:r>
            <a:endParaRPr lang="en-US" sz="1600" dirty="0">
              <a:effectLst/>
              <a:latin typeface="Times New Roman" charset="0"/>
              <a:ea typeface="Times New Roman" charset="0"/>
            </a:endParaRPr>
          </a:p>
          <a:p>
            <a:pPr marL="342900" lvl="0" indent="-342900">
              <a:spcAft>
                <a:spcPts val="0"/>
              </a:spcAft>
              <a:buFont typeface="Times New Roman" charset="0"/>
              <a:buChar char="-"/>
              <a:tabLst>
                <a:tab pos="457200" algn="l"/>
              </a:tabLst>
            </a:pPr>
            <a:r>
              <a:rPr lang="es-ES_tradnl" sz="2000" kern="1200" dirty="0">
                <a:solidFill>
                  <a:srgbClr val="000000"/>
                </a:solidFill>
                <a:effectLst/>
                <a:latin typeface="Calibri" charset="0"/>
                <a:ea typeface="Times New Roman" charset="0"/>
                <a:cs typeface="Times New Roman" charset="0"/>
              </a:rPr>
              <a:t>Capacitación y entrenamiento</a:t>
            </a:r>
            <a:r>
              <a:rPr lang="es-ES_tradnl" sz="2000" kern="1200" dirty="0" smtClean="0">
                <a:solidFill>
                  <a:srgbClr val="000000"/>
                </a:solidFill>
                <a:effectLst/>
                <a:latin typeface="Calibri" charset="0"/>
                <a:ea typeface="Times New Roman" charset="0"/>
                <a:cs typeface="Times New Roman" charset="0"/>
              </a:rPr>
              <a:t>.</a:t>
            </a:r>
          </a:p>
          <a:p>
            <a:pPr marL="342900" lvl="0" indent="-342900">
              <a:spcAft>
                <a:spcPts val="0"/>
              </a:spcAft>
              <a:buFont typeface="Times New Roman" charset="0"/>
              <a:buChar char="-"/>
              <a:tabLst>
                <a:tab pos="457200" algn="l"/>
              </a:tabLst>
            </a:pPr>
            <a:endParaRPr lang="en-US" sz="1600" dirty="0">
              <a:effectLst/>
              <a:latin typeface="Times New Roman" charset="0"/>
              <a:ea typeface="Times New Roman" charset="0"/>
            </a:endParaRPr>
          </a:p>
          <a:p>
            <a:pPr>
              <a:spcAft>
                <a:spcPts val="0"/>
              </a:spcAft>
            </a:pPr>
            <a:r>
              <a:rPr lang="es-ES_tradnl" sz="2000" kern="1200" dirty="0">
                <a:solidFill>
                  <a:srgbClr val="000000"/>
                </a:solidFill>
                <a:effectLst/>
                <a:latin typeface="Calibri" charset="0"/>
                <a:ea typeface="Times New Roman" charset="0"/>
                <a:cs typeface="Times New Roman" charset="0"/>
              </a:rPr>
              <a:t>¡Una solución llave en mano!</a:t>
            </a:r>
            <a:endParaRPr lang="en-US" sz="1600" dirty="0">
              <a:effectLst/>
              <a:latin typeface="Times New Roman" charset="0"/>
              <a:ea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50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137</Words>
  <Application>Microsoft Macintosh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Times New Roman</vt:lpstr>
      <vt:lpstr>Arial</vt:lpstr>
      <vt:lpstr>Office Theme</vt:lpstr>
      <vt:lpstr>PowerPoint Presentation</vt:lpstr>
    </vt:vector>
  </TitlesOfParts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Dario Oleaga</dc:creator>
  <cp:lastModifiedBy>EDA VIRGINIA FORT CARO</cp:lastModifiedBy>
  <cp:revision>7</cp:revision>
  <dcterms:created xsi:type="dcterms:W3CDTF">2016-11-24T15:07:10Z</dcterms:created>
  <dcterms:modified xsi:type="dcterms:W3CDTF">2016-11-24T16:24:05Z</dcterms:modified>
</cp:coreProperties>
</file>